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58F"/>
    <a:srgbClr val="F8764D"/>
    <a:srgbClr val="C0DF17"/>
    <a:srgbClr val="076872"/>
    <a:srgbClr val="F87C55"/>
    <a:srgbClr val="05868F"/>
    <a:srgbClr val="003B48"/>
    <a:srgbClr val="989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/>
    <p:restoredTop sz="94694"/>
  </p:normalViewPr>
  <p:slideViewPr>
    <p:cSldViewPr snapToGrid="0">
      <p:cViewPr varScale="1">
        <p:scale>
          <a:sx n="117" d="100"/>
          <a:sy n="117" d="100"/>
        </p:scale>
        <p:origin x="1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McDade Walker" userId="8c82f69f-1b08-4796-8687-c88a10392e5a" providerId="ADAL" clId="{14F4A80E-7332-E147-B662-5E039462F0E5}"/>
    <pc:docChg chg="modSld">
      <pc:chgData name="Donna McDade Walker" userId="8c82f69f-1b08-4796-8687-c88a10392e5a" providerId="ADAL" clId="{14F4A80E-7332-E147-B662-5E039462F0E5}" dt="2023-05-05T14:46:53.265" v="3" actId="20577"/>
      <pc:docMkLst>
        <pc:docMk/>
      </pc:docMkLst>
      <pc:sldChg chg="modSp mod">
        <pc:chgData name="Donna McDade Walker" userId="8c82f69f-1b08-4796-8687-c88a10392e5a" providerId="ADAL" clId="{14F4A80E-7332-E147-B662-5E039462F0E5}" dt="2023-05-05T14:46:47.617" v="1" actId="20577"/>
        <pc:sldMkLst>
          <pc:docMk/>
          <pc:sldMk cId="3869503275" sldId="269"/>
        </pc:sldMkLst>
        <pc:spChg chg="mod">
          <ac:chgData name="Donna McDade Walker" userId="8c82f69f-1b08-4796-8687-c88a10392e5a" providerId="ADAL" clId="{14F4A80E-7332-E147-B662-5E039462F0E5}" dt="2023-05-05T14:46:47.617" v="1" actId="20577"/>
          <ac:spMkLst>
            <pc:docMk/>
            <pc:sldMk cId="3869503275" sldId="269"/>
            <ac:spMk id="7" creationId="{83256F84-F5B5-0873-9010-D102FF714EC6}"/>
          </ac:spMkLst>
        </pc:spChg>
        <pc:spChg chg="mod">
          <ac:chgData name="Donna McDade Walker" userId="8c82f69f-1b08-4796-8687-c88a10392e5a" providerId="ADAL" clId="{14F4A80E-7332-E147-B662-5E039462F0E5}" dt="2023-05-05T14:46:42.227" v="0" actId="20577"/>
          <ac:spMkLst>
            <pc:docMk/>
            <pc:sldMk cId="3869503275" sldId="269"/>
            <ac:spMk id="10" creationId="{E8D1F032-D935-6014-963E-C5C42834A546}"/>
          </ac:spMkLst>
        </pc:spChg>
      </pc:sldChg>
      <pc:sldChg chg="modSp mod">
        <pc:chgData name="Donna McDade Walker" userId="8c82f69f-1b08-4796-8687-c88a10392e5a" providerId="ADAL" clId="{14F4A80E-7332-E147-B662-5E039462F0E5}" dt="2023-05-05T14:46:53.265" v="3" actId="20577"/>
        <pc:sldMkLst>
          <pc:docMk/>
          <pc:sldMk cId="3751456212" sldId="290"/>
        </pc:sldMkLst>
        <pc:spChg chg="mod">
          <ac:chgData name="Donna McDade Walker" userId="8c82f69f-1b08-4796-8687-c88a10392e5a" providerId="ADAL" clId="{14F4A80E-7332-E147-B662-5E039462F0E5}" dt="2023-05-05T14:46:50.337" v="2" actId="20577"/>
          <ac:spMkLst>
            <pc:docMk/>
            <pc:sldMk cId="3751456212" sldId="290"/>
            <ac:spMk id="7" creationId="{83256F84-F5B5-0873-9010-D102FF714EC6}"/>
          </ac:spMkLst>
        </pc:spChg>
        <pc:spChg chg="mod">
          <ac:chgData name="Donna McDade Walker" userId="8c82f69f-1b08-4796-8687-c88a10392e5a" providerId="ADAL" clId="{14F4A80E-7332-E147-B662-5E039462F0E5}" dt="2023-05-05T14:46:53.265" v="3" actId="20577"/>
          <ac:spMkLst>
            <pc:docMk/>
            <pc:sldMk cId="3751456212" sldId="290"/>
            <ac:spMk id="10" creationId="{E8D1F032-D935-6014-963E-C5C42834A5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B7E0-555B-D743-AC4E-42E01AC427C7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B792-50C7-3F40-9FC1-4768E32DB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B792-50C7-3F40-9FC1-4768E32DB9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1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ill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's shadows&#10;&#10;Description automatically generated with low confidence">
            <a:extLst>
              <a:ext uri="{FF2B5EF4-FFF2-40B4-BE49-F238E27FC236}">
                <a16:creationId xmlns:a16="http://schemas.microsoft.com/office/drawing/2014/main" id="{9BA36139-FE61-048A-83AB-5E76687B0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0424" cy="6896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883A4-A780-900B-BE79-B916ABB0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80" y="1350737"/>
            <a:ext cx="6973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4A6E6-8EB2-1667-971F-A8C63AD5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80" y="3876546"/>
            <a:ext cx="6973078" cy="132993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282953-5EDF-E15E-4387-1A800FFCE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5306444"/>
            <a:ext cx="5492750" cy="401637"/>
          </a:xfrm>
        </p:spPr>
        <p:txBody>
          <a:bodyPr>
            <a:normAutofit/>
          </a:bodyPr>
          <a:lstStyle>
            <a:lvl1pPr marL="0" indent="0">
              <a:buNone/>
              <a:defRPr sz="1400" spc="1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72110-1397-3CFF-AB63-396F789975E0}"/>
              </a:ext>
            </a:extLst>
          </p:cNvPr>
          <p:cNvSpPr txBox="1"/>
          <p:nvPr userDrawn="1"/>
        </p:nvSpPr>
        <p:spPr>
          <a:xfrm>
            <a:off x="603250" y="6336268"/>
            <a:ext cx="365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spc="180" baseline="0" dirty="0">
                <a:solidFill>
                  <a:schemeClr val="accent5"/>
                </a:solidFill>
                <a:latin typeface="DM Sans" pitchFamily="2" charset="77"/>
              </a:rPr>
              <a:t>biomodal.com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72009-A6D0-2116-16BE-0A90C5D9F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64" y="234186"/>
            <a:ext cx="2631233" cy="7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9F7BC-CB3A-089A-9E97-A303CA25D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40188" cy="830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2C84DDA-0E4B-AEFE-0F0E-4E43826A7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11FA43-16F8-8F1B-2804-9CC9B19B32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 Sideba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E59E70A8-A5F4-AA31-D2F3-5C01ABE447EB}"/>
              </a:ext>
            </a:extLst>
          </p:cNvPr>
          <p:cNvSpPr/>
          <p:nvPr/>
        </p:nvSpPr>
        <p:spPr>
          <a:xfrm>
            <a:off x="8075231" y="0"/>
            <a:ext cx="4116768" cy="6858000"/>
          </a:xfrm>
          <a:custGeom>
            <a:avLst/>
            <a:gdLst>
              <a:gd name="connsiteX0" fmla="*/ 4116769 w 4116768"/>
              <a:gd name="connsiteY0" fmla="*/ 0 h 6858000"/>
              <a:gd name="connsiteX1" fmla="*/ 0 w 4116768"/>
              <a:gd name="connsiteY1" fmla="*/ 0 h 6858000"/>
              <a:gd name="connsiteX2" fmla="*/ 111125 w 4116768"/>
              <a:gd name="connsiteY2" fmla="*/ 3429000 h 6858000"/>
              <a:gd name="connsiteX3" fmla="*/ 0 w 4116768"/>
              <a:gd name="connsiteY3" fmla="*/ 6858000 h 6858000"/>
              <a:gd name="connsiteX4" fmla="*/ 4116769 w 4116768"/>
              <a:gd name="connsiteY4" fmla="*/ 6858000 h 6858000"/>
              <a:gd name="connsiteX5" fmla="*/ 4116769 w 411676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768" h="6858000">
                <a:moveTo>
                  <a:pt x="4116769" y="0"/>
                </a:moveTo>
                <a:lnTo>
                  <a:pt x="0" y="0"/>
                </a:lnTo>
                <a:cubicBezTo>
                  <a:pt x="56706" y="582740"/>
                  <a:pt x="111125" y="1614615"/>
                  <a:pt x="111125" y="3429000"/>
                </a:cubicBezTo>
                <a:cubicBezTo>
                  <a:pt x="111125" y="5243386"/>
                  <a:pt x="56642" y="6275261"/>
                  <a:pt x="0" y="6858000"/>
                </a:cubicBezTo>
                <a:lnTo>
                  <a:pt x="4116769" y="6858000"/>
                </a:lnTo>
                <a:lnTo>
                  <a:pt x="4116769" y="0"/>
                </a:ln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15453"/>
            <a:ext cx="7620275" cy="486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7620275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D3574-2E91-D595-18C8-902B029B3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4089" y="1315453"/>
            <a:ext cx="3443111" cy="65101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300">
                <a:solidFill>
                  <a:schemeClr val="accent5"/>
                </a:solidFill>
                <a:latin typeface="DM Sans" pitchFamily="2" charset="77"/>
              </a:defRPr>
            </a:lvl1pPr>
            <a:lvl2pPr marL="4572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2pPr>
            <a:lvl3pPr marL="9144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1556D2-65E5-5DE5-7266-EB745ABE05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55025" y="2056702"/>
            <a:ext cx="3432175" cy="409962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2DC0FA8-213F-F463-1F2E-6D050F3CE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761995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DC8B2CA-DA0C-40D5-0738-5FEC70D4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 Sideba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07BD930-B75F-7F1A-D333-759193228F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5231" y="0"/>
            <a:ext cx="4116769" cy="6858000"/>
          </a:xfrm>
          <a:custGeom>
            <a:avLst/>
            <a:gdLst>
              <a:gd name="connsiteX0" fmla="*/ 0 w 4116769"/>
              <a:gd name="connsiteY0" fmla="*/ 0 h 6858000"/>
              <a:gd name="connsiteX1" fmla="*/ 4116769 w 4116769"/>
              <a:gd name="connsiteY1" fmla="*/ 0 h 6858000"/>
              <a:gd name="connsiteX2" fmla="*/ 4116769 w 4116769"/>
              <a:gd name="connsiteY2" fmla="*/ 6858000 h 6858000"/>
              <a:gd name="connsiteX3" fmla="*/ 0 w 4116769"/>
              <a:gd name="connsiteY3" fmla="*/ 6858000 h 6858000"/>
              <a:gd name="connsiteX4" fmla="*/ 111125 w 4116769"/>
              <a:gd name="connsiteY4" fmla="*/ 3429000 h 6858000"/>
              <a:gd name="connsiteX5" fmla="*/ 0 w 411676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769" h="6858000">
                <a:moveTo>
                  <a:pt x="0" y="0"/>
                </a:moveTo>
                <a:lnTo>
                  <a:pt x="4116769" y="0"/>
                </a:lnTo>
                <a:lnTo>
                  <a:pt x="4116769" y="6858000"/>
                </a:lnTo>
                <a:lnTo>
                  <a:pt x="0" y="6858000"/>
                </a:lnTo>
                <a:cubicBezTo>
                  <a:pt x="56642" y="6275261"/>
                  <a:pt x="111125" y="5243386"/>
                  <a:pt x="111125" y="3429000"/>
                </a:cubicBezTo>
                <a:cubicBezTo>
                  <a:pt x="111125" y="1614615"/>
                  <a:pt x="56706" y="58274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15453"/>
            <a:ext cx="7620275" cy="486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7620275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2DC0FA8-213F-F463-1F2E-6D050F3CE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761995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8B2CA-DA0C-40D5-0738-5FEC70D47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554" y="244810"/>
            <a:ext cx="1743297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eal Sideba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D6922622-99A7-4CBC-78C5-8A4922948A73}"/>
              </a:ext>
            </a:extLst>
          </p:cNvPr>
          <p:cNvSpPr/>
          <p:nvPr userDrawn="1"/>
        </p:nvSpPr>
        <p:spPr>
          <a:xfrm>
            <a:off x="8075231" y="0"/>
            <a:ext cx="4116768" cy="6858000"/>
          </a:xfrm>
          <a:custGeom>
            <a:avLst/>
            <a:gdLst>
              <a:gd name="connsiteX0" fmla="*/ 4116769 w 4116768"/>
              <a:gd name="connsiteY0" fmla="*/ 0 h 6858000"/>
              <a:gd name="connsiteX1" fmla="*/ 0 w 4116768"/>
              <a:gd name="connsiteY1" fmla="*/ 0 h 6858000"/>
              <a:gd name="connsiteX2" fmla="*/ 111125 w 4116768"/>
              <a:gd name="connsiteY2" fmla="*/ 3429000 h 6858000"/>
              <a:gd name="connsiteX3" fmla="*/ 0 w 4116768"/>
              <a:gd name="connsiteY3" fmla="*/ 6858000 h 6858000"/>
              <a:gd name="connsiteX4" fmla="*/ 4116769 w 4116768"/>
              <a:gd name="connsiteY4" fmla="*/ 6858000 h 6858000"/>
              <a:gd name="connsiteX5" fmla="*/ 4116769 w 411676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768" h="6858000">
                <a:moveTo>
                  <a:pt x="4116769" y="0"/>
                </a:moveTo>
                <a:lnTo>
                  <a:pt x="0" y="0"/>
                </a:lnTo>
                <a:cubicBezTo>
                  <a:pt x="56706" y="582740"/>
                  <a:pt x="111125" y="1614615"/>
                  <a:pt x="111125" y="3429000"/>
                </a:cubicBezTo>
                <a:cubicBezTo>
                  <a:pt x="111125" y="5243386"/>
                  <a:pt x="56642" y="6275261"/>
                  <a:pt x="0" y="6858000"/>
                </a:cubicBezTo>
                <a:lnTo>
                  <a:pt x="4116769" y="6858000"/>
                </a:lnTo>
                <a:lnTo>
                  <a:pt x="4116769" y="0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15453"/>
            <a:ext cx="7620275" cy="486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5538E6-33B3-4F4F-BBAF-B8BBA29C6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7620275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D3574-2E91-D595-18C8-902B029B3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4089" y="1315453"/>
            <a:ext cx="3443111" cy="65101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300">
                <a:solidFill>
                  <a:schemeClr val="bg1"/>
                </a:solidFill>
                <a:latin typeface="DM Sans" pitchFamily="2" charset="77"/>
              </a:defRPr>
            </a:lvl1pPr>
            <a:lvl2pPr marL="4572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2pPr>
            <a:lvl3pPr marL="9144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1556D2-65E5-5DE5-7266-EB745ABE05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55025" y="2056702"/>
            <a:ext cx="3432175" cy="4099623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BBA6D6E-48F1-931A-88A0-E2AA2EE82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761995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D878BCC-F652-5C7A-5767-02322F54E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y Sideba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87635BA6-A0C4-AB44-3C12-E3C8E623F3C9}"/>
              </a:ext>
            </a:extLst>
          </p:cNvPr>
          <p:cNvSpPr/>
          <p:nvPr userDrawn="1"/>
        </p:nvSpPr>
        <p:spPr>
          <a:xfrm>
            <a:off x="8075231" y="0"/>
            <a:ext cx="4116768" cy="6858000"/>
          </a:xfrm>
          <a:custGeom>
            <a:avLst/>
            <a:gdLst>
              <a:gd name="connsiteX0" fmla="*/ 4116769 w 4116768"/>
              <a:gd name="connsiteY0" fmla="*/ 0 h 6858000"/>
              <a:gd name="connsiteX1" fmla="*/ 0 w 4116768"/>
              <a:gd name="connsiteY1" fmla="*/ 0 h 6858000"/>
              <a:gd name="connsiteX2" fmla="*/ 111125 w 4116768"/>
              <a:gd name="connsiteY2" fmla="*/ 3429000 h 6858000"/>
              <a:gd name="connsiteX3" fmla="*/ 0 w 4116768"/>
              <a:gd name="connsiteY3" fmla="*/ 6858000 h 6858000"/>
              <a:gd name="connsiteX4" fmla="*/ 4116769 w 4116768"/>
              <a:gd name="connsiteY4" fmla="*/ 6858000 h 6858000"/>
              <a:gd name="connsiteX5" fmla="*/ 4116769 w 411676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768" h="6858000">
                <a:moveTo>
                  <a:pt x="4116769" y="0"/>
                </a:moveTo>
                <a:lnTo>
                  <a:pt x="0" y="0"/>
                </a:lnTo>
                <a:cubicBezTo>
                  <a:pt x="56706" y="582740"/>
                  <a:pt x="111125" y="1614615"/>
                  <a:pt x="111125" y="3429000"/>
                </a:cubicBezTo>
                <a:cubicBezTo>
                  <a:pt x="111125" y="5243386"/>
                  <a:pt x="56642" y="6275261"/>
                  <a:pt x="0" y="6858000"/>
                </a:cubicBezTo>
                <a:lnTo>
                  <a:pt x="4116769" y="6858000"/>
                </a:lnTo>
                <a:lnTo>
                  <a:pt x="41167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15453"/>
            <a:ext cx="7620275" cy="486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5538E6-33B3-4F4F-BBAF-B8BBA29C6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7620275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D3574-2E91-D595-18C8-902B029B3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4089" y="1315453"/>
            <a:ext cx="3443111" cy="65101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DM Sans" pitchFamily="2" charset="77"/>
              </a:defRPr>
            </a:lvl1pPr>
            <a:lvl2pPr marL="4572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2pPr>
            <a:lvl3pPr marL="9144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3pPr>
            <a:lvl4pPr marL="13716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4pPr>
            <a:lvl5pPr marL="1828800" indent="0">
              <a:buNone/>
              <a:defRPr b="1" i="0">
                <a:solidFill>
                  <a:schemeClr val="accent1"/>
                </a:solidFill>
                <a:latin typeface="DM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1556D2-65E5-5DE5-7266-EB745ABE05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55025" y="2056702"/>
            <a:ext cx="3432175" cy="4099623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4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BBA6D6E-48F1-931A-88A0-E2AA2EE82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761995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78BCC-F652-5C7A-5767-02322F54E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554" y="244810"/>
            <a:ext cx="1743297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068F15-623F-5F62-4838-558BDAEDB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8CA4F-395D-D600-464C-4B596DF5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5974-51D5-419F-9F12-D7307D08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912E-7EEE-B339-4A93-600D7021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BAC191-2819-DC6D-7FF6-EBF5A7E84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H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068F15-623F-5F62-4838-558BDAEDB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8CA4F-395D-D600-464C-4B596DF5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5974-51D5-419F-9F12-D7307D08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912E-7EEE-B339-4A93-600D7021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2065134-7E91-8063-5915-28F030BAB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89E6-87A3-1B39-38B7-C603CDE9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17256" cy="830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FDF9-3C65-26EB-CA02-1763E37AA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120" y="1295400"/>
            <a:ext cx="5694680" cy="4951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2E917-AD8F-609C-8A75-9E8B0B4FC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5400"/>
            <a:ext cx="5694679" cy="4951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B55C-67D6-B1A4-7175-2BC82AC6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7B3E821-32A0-AAAE-7606-164CAACE8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C06868E-E72A-DC9D-264C-FA5590A65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8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99A6-E1DF-8CFB-BF35-2D227578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62" y="365126"/>
            <a:ext cx="9828244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D568-4522-2EA9-D63B-718140A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462" y="1309353"/>
            <a:ext cx="5674113" cy="392654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DM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1984-D034-6999-229D-D77A258A9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462" y="1822322"/>
            <a:ext cx="5674113" cy="4401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74406-1A9D-D1C7-ADB8-B5E434985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9353"/>
            <a:ext cx="5715000" cy="392654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DM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A1605-A99F-A9E7-93F2-26E4BFE82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2322"/>
            <a:ext cx="5715000" cy="4401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72476-02E2-1BDE-BDA3-4655EEB9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CD8574E-C1E0-F801-E862-9766513F0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3DA1241-FB8A-5513-092E-E3440A1E3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3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8E57-BC89-8213-7A56-19D65BBC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10115550" cy="830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19343-14D6-CB19-CE1D-D546B7EC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30DCCB2-733E-4DBF-DEEA-83CDA24BD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F1A9294-65F3-A6E1-F723-C2F88BF13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tn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A36139-FE61-048A-83AB-5E76687B0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60424" cy="6896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883A4-A780-900B-BE79-B916ABB0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80" y="1350737"/>
            <a:ext cx="6973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4A6E6-8EB2-1667-971F-A8C63AD5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80" y="3876546"/>
            <a:ext cx="6973078" cy="132993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282953-5EDF-E15E-4387-1A800FFCE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5306444"/>
            <a:ext cx="5492750" cy="401637"/>
          </a:xfrm>
        </p:spPr>
        <p:txBody>
          <a:bodyPr>
            <a:normAutofit/>
          </a:bodyPr>
          <a:lstStyle>
            <a:lvl1pPr marL="0" indent="0">
              <a:buNone/>
              <a:defRPr sz="1400" spc="1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72110-1397-3CFF-AB63-396F789975E0}"/>
              </a:ext>
            </a:extLst>
          </p:cNvPr>
          <p:cNvSpPr txBox="1"/>
          <p:nvPr userDrawn="1"/>
        </p:nvSpPr>
        <p:spPr>
          <a:xfrm>
            <a:off x="603250" y="6336268"/>
            <a:ext cx="365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spc="180" baseline="0" dirty="0">
                <a:solidFill>
                  <a:schemeClr val="accent5"/>
                </a:solidFill>
                <a:latin typeface="DM Sans" pitchFamily="2" charset="77"/>
              </a:rPr>
              <a:t>biomodal.com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72009-A6D0-2116-16BE-0A90C5D9F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64" y="234186"/>
            <a:ext cx="2631233" cy="7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122BC-7412-A449-268F-717B32E0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DE9977F-2750-65E1-50E7-335F0D32D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5A20DDD-C1D0-0EF6-A72C-74486BDE8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 Sidebar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3">
            <a:extLst>
              <a:ext uri="{FF2B5EF4-FFF2-40B4-BE49-F238E27FC236}">
                <a16:creationId xmlns:a16="http://schemas.microsoft.com/office/drawing/2014/main" id="{2D7023F9-F8C5-38D7-B00A-C917831DBD96}"/>
              </a:ext>
            </a:extLst>
          </p:cNvPr>
          <p:cNvSpPr/>
          <p:nvPr/>
        </p:nvSpPr>
        <p:spPr>
          <a:xfrm>
            <a:off x="0" y="0"/>
            <a:ext cx="4794758" cy="6858000"/>
          </a:xfrm>
          <a:custGeom>
            <a:avLst/>
            <a:gdLst>
              <a:gd name="connsiteX0" fmla="*/ 4683633 w 4794758"/>
              <a:gd name="connsiteY0" fmla="*/ 0 h 6858000"/>
              <a:gd name="connsiteX1" fmla="*/ 0 w 4794758"/>
              <a:gd name="connsiteY1" fmla="*/ 0 h 6858000"/>
              <a:gd name="connsiteX2" fmla="*/ 0 w 4794758"/>
              <a:gd name="connsiteY2" fmla="*/ 6858000 h 6858000"/>
              <a:gd name="connsiteX3" fmla="*/ 4683633 w 4794758"/>
              <a:gd name="connsiteY3" fmla="*/ 6858000 h 6858000"/>
              <a:gd name="connsiteX4" fmla="*/ 4794758 w 4794758"/>
              <a:gd name="connsiteY4" fmla="*/ 3429000 h 6858000"/>
              <a:gd name="connsiteX5" fmla="*/ 4683633 w 479475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758" h="6858000">
                <a:moveTo>
                  <a:pt x="4683633" y="0"/>
                </a:moveTo>
                <a:lnTo>
                  <a:pt x="0" y="0"/>
                </a:lnTo>
                <a:lnTo>
                  <a:pt x="0" y="6858000"/>
                </a:lnTo>
                <a:lnTo>
                  <a:pt x="4683633" y="6858000"/>
                </a:lnTo>
                <a:cubicBezTo>
                  <a:pt x="4740339" y="6275261"/>
                  <a:pt x="4794758" y="5243322"/>
                  <a:pt x="4794758" y="3429000"/>
                </a:cubicBezTo>
                <a:cubicBezTo>
                  <a:pt x="4794758" y="1614678"/>
                  <a:pt x="4740339" y="582740"/>
                  <a:pt x="4683633" y="0"/>
                </a:cubicBezTo>
                <a:close/>
              </a:path>
            </a:pathLst>
          </a:custGeom>
          <a:solidFill>
            <a:srgbClr val="003A4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1392-6757-C6BE-FF7B-FE8A51CF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553"/>
            <a:ext cx="3932237" cy="1277237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97BA-2364-4EFE-B55C-CC8E62B1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1059"/>
            <a:ext cx="6704012" cy="5424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8D292-5519-09FE-87EC-DDDB3D2A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A9FAFBE-1BD5-5B94-B81C-155158CF1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7" y="6465726"/>
            <a:ext cx="562824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F155BC1-0395-16AE-17D6-3311BF726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556739"/>
            <a:ext cx="3932238" cy="3389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69C6812-E7A6-349F-A8A6-31820A7EB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D9B9C2-5388-3928-3477-53494AF37F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1868918"/>
            <a:ext cx="3932237" cy="552404"/>
          </a:xfr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32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eal Sidebar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3">
            <a:extLst>
              <a:ext uri="{FF2B5EF4-FFF2-40B4-BE49-F238E27FC236}">
                <a16:creationId xmlns:a16="http://schemas.microsoft.com/office/drawing/2014/main" id="{A39A62AC-EC24-7EA4-4499-041E743B50E8}"/>
              </a:ext>
            </a:extLst>
          </p:cNvPr>
          <p:cNvSpPr/>
          <p:nvPr userDrawn="1"/>
        </p:nvSpPr>
        <p:spPr>
          <a:xfrm>
            <a:off x="0" y="0"/>
            <a:ext cx="4794758" cy="6858000"/>
          </a:xfrm>
          <a:custGeom>
            <a:avLst/>
            <a:gdLst>
              <a:gd name="connsiteX0" fmla="*/ 4683633 w 4794758"/>
              <a:gd name="connsiteY0" fmla="*/ 0 h 6858000"/>
              <a:gd name="connsiteX1" fmla="*/ 0 w 4794758"/>
              <a:gd name="connsiteY1" fmla="*/ 0 h 6858000"/>
              <a:gd name="connsiteX2" fmla="*/ 0 w 4794758"/>
              <a:gd name="connsiteY2" fmla="*/ 6858000 h 6858000"/>
              <a:gd name="connsiteX3" fmla="*/ 4683633 w 4794758"/>
              <a:gd name="connsiteY3" fmla="*/ 6858000 h 6858000"/>
              <a:gd name="connsiteX4" fmla="*/ 4794758 w 4794758"/>
              <a:gd name="connsiteY4" fmla="*/ 3429000 h 6858000"/>
              <a:gd name="connsiteX5" fmla="*/ 4683633 w 479475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758" h="6858000">
                <a:moveTo>
                  <a:pt x="4683633" y="0"/>
                </a:moveTo>
                <a:lnTo>
                  <a:pt x="0" y="0"/>
                </a:lnTo>
                <a:lnTo>
                  <a:pt x="0" y="6858000"/>
                </a:lnTo>
                <a:lnTo>
                  <a:pt x="4683633" y="6858000"/>
                </a:lnTo>
                <a:cubicBezTo>
                  <a:pt x="4740339" y="6275261"/>
                  <a:pt x="4794758" y="5243322"/>
                  <a:pt x="4794758" y="3429000"/>
                </a:cubicBezTo>
                <a:cubicBezTo>
                  <a:pt x="4794758" y="1614678"/>
                  <a:pt x="4740339" y="582740"/>
                  <a:pt x="4683633" y="0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BE5CCF-F0F0-71F6-3C7E-F41DC218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553"/>
            <a:ext cx="3932237" cy="132159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2BA06D-21B4-5598-21DF-823C4F9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1059"/>
            <a:ext cx="6704012" cy="5424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6E2921-9D3B-61F9-08D0-096D8C9FA9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1868918"/>
            <a:ext cx="3932237" cy="552404"/>
          </a:xfr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28AD535-EF44-2B95-A9BD-445D5CBFD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556739"/>
            <a:ext cx="3932238" cy="33893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3717-F88E-407E-37E7-97C2F957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C72F155-658A-E156-C8E8-112B959A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7" y="6465726"/>
            <a:ext cx="562824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D4B5F19-ABA8-D477-8997-72BD4BDD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y Sidebar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3">
            <a:extLst>
              <a:ext uri="{FF2B5EF4-FFF2-40B4-BE49-F238E27FC236}">
                <a16:creationId xmlns:a16="http://schemas.microsoft.com/office/drawing/2014/main" id="{982B527E-15FB-6168-DBF0-64BFBE2911BC}"/>
              </a:ext>
            </a:extLst>
          </p:cNvPr>
          <p:cNvSpPr/>
          <p:nvPr userDrawn="1"/>
        </p:nvSpPr>
        <p:spPr>
          <a:xfrm>
            <a:off x="0" y="0"/>
            <a:ext cx="4794758" cy="6858000"/>
          </a:xfrm>
          <a:custGeom>
            <a:avLst/>
            <a:gdLst>
              <a:gd name="connsiteX0" fmla="*/ 4683633 w 4794758"/>
              <a:gd name="connsiteY0" fmla="*/ 0 h 6858000"/>
              <a:gd name="connsiteX1" fmla="*/ 0 w 4794758"/>
              <a:gd name="connsiteY1" fmla="*/ 0 h 6858000"/>
              <a:gd name="connsiteX2" fmla="*/ 0 w 4794758"/>
              <a:gd name="connsiteY2" fmla="*/ 6858000 h 6858000"/>
              <a:gd name="connsiteX3" fmla="*/ 4683633 w 4794758"/>
              <a:gd name="connsiteY3" fmla="*/ 6858000 h 6858000"/>
              <a:gd name="connsiteX4" fmla="*/ 4794758 w 4794758"/>
              <a:gd name="connsiteY4" fmla="*/ 3429000 h 6858000"/>
              <a:gd name="connsiteX5" fmla="*/ 4683633 w 479475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758" h="6858000">
                <a:moveTo>
                  <a:pt x="4683633" y="0"/>
                </a:moveTo>
                <a:lnTo>
                  <a:pt x="0" y="0"/>
                </a:lnTo>
                <a:lnTo>
                  <a:pt x="0" y="6858000"/>
                </a:lnTo>
                <a:lnTo>
                  <a:pt x="4683633" y="6858000"/>
                </a:lnTo>
                <a:cubicBezTo>
                  <a:pt x="4740339" y="6275261"/>
                  <a:pt x="4794758" y="5243322"/>
                  <a:pt x="4794758" y="3429000"/>
                </a:cubicBezTo>
                <a:cubicBezTo>
                  <a:pt x="4794758" y="1614678"/>
                  <a:pt x="4740339" y="582740"/>
                  <a:pt x="46836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BE5CCF-F0F0-71F6-3C7E-F41DC218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553"/>
            <a:ext cx="3932237" cy="132159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2BA06D-21B4-5598-21DF-823C4F90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1059"/>
            <a:ext cx="6704012" cy="5424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28AD535-EF44-2B95-A9BD-445D5CBFD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556739"/>
            <a:ext cx="3932238" cy="338931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3717-F88E-407E-37E7-97C2F957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C72F155-658A-E156-C8E8-112B959A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7" y="6465726"/>
            <a:ext cx="562824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D4B5F19-ABA8-D477-8997-72BD4BDD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51291F5-DF39-BFDD-D2AF-B4F2087625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1868918"/>
            <a:ext cx="3932237" cy="552404"/>
          </a:xfr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107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White Sidebar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BE5CCF-F0F0-71F6-3C7E-F41DC218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553"/>
            <a:ext cx="3932237" cy="132159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28AD535-EF44-2B95-A9BD-445D5CBFD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556739"/>
            <a:ext cx="3932238" cy="338931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3717-F88E-407E-37E7-97C2F957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C72F155-658A-E156-C8E8-112B959A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6465726"/>
            <a:ext cx="393223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4B5F19-ABA8-D477-8997-72BD4BDD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554" y="244810"/>
            <a:ext cx="1743297" cy="51624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51291F5-DF39-BFDD-D2AF-B4F2087625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1868918"/>
            <a:ext cx="3932237" cy="552404"/>
          </a:xfr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DD12A9-809E-DF23-4A2C-7D53B07094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3633" y="0"/>
            <a:ext cx="7508367" cy="6858000"/>
          </a:xfrm>
          <a:custGeom>
            <a:avLst/>
            <a:gdLst>
              <a:gd name="connsiteX0" fmla="*/ 0 w 7508367"/>
              <a:gd name="connsiteY0" fmla="*/ 0 h 6858000"/>
              <a:gd name="connsiteX1" fmla="*/ 7508367 w 7508367"/>
              <a:gd name="connsiteY1" fmla="*/ 0 h 6858000"/>
              <a:gd name="connsiteX2" fmla="*/ 7508367 w 7508367"/>
              <a:gd name="connsiteY2" fmla="*/ 6858000 h 6858000"/>
              <a:gd name="connsiteX3" fmla="*/ 0 w 7508367"/>
              <a:gd name="connsiteY3" fmla="*/ 6858000 h 6858000"/>
              <a:gd name="connsiteX4" fmla="*/ 111125 w 7508367"/>
              <a:gd name="connsiteY4" fmla="*/ 3429000 h 6858000"/>
              <a:gd name="connsiteX5" fmla="*/ 0 w 750836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8367" h="6858000">
                <a:moveTo>
                  <a:pt x="0" y="0"/>
                </a:moveTo>
                <a:lnTo>
                  <a:pt x="7508367" y="0"/>
                </a:lnTo>
                <a:lnTo>
                  <a:pt x="7508367" y="6858000"/>
                </a:lnTo>
                <a:lnTo>
                  <a:pt x="0" y="6858000"/>
                </a:lnTo>
                <a:cubicBezTo>
                  <a:pt x="56642" y="6275261"/>
                  <a:pt x="111125" y="5243322"/>
                  <a:pt x="111125" y="3429000"/>
                </a:cubicBezTo>
                <a:cubicBezTo>
                  <a:pt x="111125" y="1614678"/>
                  <a:pt x="56705" y="58274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23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Dark Sidebar 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BE5CCF-F0F0-71F6-3C7E-F41DC218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553"/>
            <a:ext cx="3932237" cy="1321593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28AD535-EF44-2B95-A9BD-445D5CBFD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556739"/>
            <a:ext cx="3932238" cy="338931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3717-F88E-407E-37E7-97C2F957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C72F155-658A-E156-C8E8-112B959A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6465726"/>
            <a:ext cx="3932237" cy="239874"/>
          </a:xfrm>
        </p:spPr>
        <p:txBody>
          <a:bodyPr wrap="square"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4B5F19-ABA8-D477-8997-72BD4BDD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554" y="244810"/>
            <a:ext cx="1743297" cy="51624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51291F5-DF39-BFDD-D2AF-B4F2087625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1868918"/>
            <a:ext cx="3932237" cy="552404"/>
          </a:xfrm>
        </p:spPr>
        <p:txBody>
          <a:bodyPr anchor="b"/>
          <a:lstStyle>
            <a:lvl1pPr marL="0" indent="0">
              <a:buNone/>
              <a:defRPr sz="1600" b="1" spc="3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D53C15B-8D43-46C2-AEBD-82144D1AF8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3633" y="0"/>
            <a:ext cx="7508367" cy="6858000"/>
          </a:xfrm>
          <a:custGeom>
            <a:avLst/>
            <a:gdLst>
              <a:gd name="connsiteX0" fmla="*/ 0 w 7508367"/>
              <a:gd name="connsiteY0" fmla="*/ 0 h 6858000"/>
              <a:gd name="connsiteX1" fmla="*/ 7508367 w 7508367"/>
              <a:gd name="connsiteY1" fmla="*/ 0 h 6858000"/>
              <a:gd name="connsiteX2" fmla="*/ 7508367 w 7508367"/>
              <a:gd name="connsiteY2" fmla="*/ 6858000 h 6858000"/>
              <a:gd name="connsiteX3" fmla="*/ 0 w 7508367"/>
              <a:gd name="connsiteY3" fmla="*/ 6858000 h 6858000"/>
              <a:gd name="connsiteX4" fmla="*/ 111125 w 7508367"/>
              <a:gd name="connsiteY4" fmla="*/ 3429000 h 6858000"/>
              <a:gd name="connsiteX5" fmla="*/ 0 w 750836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8367" h="6858000">
                <a:moveTo>
                  <a:pt x="0" y="0"/>
                </a:moveTo>
                <a:lnTo>
                  <a:pt x="7508367" y="0"/>
                </a:lnTo>
                <a:lnTo>
                  <a:pt x="7508367" y="6858000"/>
                </a:lnTo>
                <a:lnTo>
                  <a:pt x="0" y="6858000"/>
                </a:lnTo>
                <a:cubicBezTo>
                  <a:pt x="56642" y="6275261"/>
                  <a:pt x="111125" y="5243322"/>
                  <a:pt x="111125" y="3429000"/>
                </a:cubicBezTo>
                <a:cubicBezTo>
                  <a:pt x="111125" y="1614678"/>
                  <a:pt x="56705" y="58274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Mai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sh, ray, shark&#10;&#10;Description automatically generated">
            <a:extLst>
              <a:ext uri="{FF2B5EF4-FFF2-40B4-BE49-F238E27FC236}">
                <a16:creationId xmlns:a16="http://schemas.microsoft.com/office/drawing/2014/main" id="{A4A05B18-FA3A-CB91-6FFD-35D0843E4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F77063-A833-2EC7-8B06-5758F18E3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19" y="2358739"/>
            <a:ext cx="5245962" cy="1553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8DB3B-4075-E1D6-3860-857FA8FB05EE}"/>
              </a:ext>
            </a:extLst>
          </p:cNvPr>
          <p:cNvSpPr txBox="1"/>
          <p:nvPr userDrawn="1"/>
        </p:nvSpPr>
        <p:spPr>
          <a:xfrm>
            <a:off x="304800" y="5879939"/>
            <a:ext cx="1158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3"/>
                </a:solidFill>
              </a:rPr>
              <a:t>Placeholder for legal and disclaimers</a:t>
            </a:r>
          </a:p>
        </p:txBody>
      </p:sp>
    </p:spTree>
    <p:extLst>
      <p:ext uri="{BB962C8B-B14F-4D97-AF65-F5344CB8AC3E}">
        <p14:creationId xmlns:p14="http://schemas.microsoft.com/office/powerpoint/2010/main" val="236383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Dar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05B18-FA3A-CB91-6FFD-35D0843E4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A43519-33A3-AE88-9A78-4C99BAE87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19" y="2358739"/>
            <a:ext cx="5245962" cy="1553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01F64-19D7-3C83-DD01-926BCAF338D0}"/>
              </a:ext>
            </a:extLst>
          </p:cNvPr>
          <p:cNvSpPr txBox="1"/>
          <p:nvPr userDrawn="1"/>
        </p:nvSpPr>
        <p:spPr>
          <a:xfrm>
            <a:off x="304800" y="5879939"/>
            <a:ext cx="1158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/>
                </a:solidFill>
              </a:rPr>
              <a:t>Placeholder for legal and disclaimers</a:t>
            </a:r>
          </a:p>
        </p:txBody>
      </p:sp>
    </p:spTree>
    <p:extLst>
      <p:ext uri="{BB962C8B-B14F-4D97-AF65-F5344CB8AC3E}">
        <p14:creationId xmlns:p14="http://schemas.microsoft.com/office/powerpoint/2010/main" val="43107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ill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A36139-FE61-048A-83AB-5E76687B0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60423" cy="6896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883A4-A780-900B-BE79-B916ABB0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80" y="1350737"/>
            <a:ext cx="6973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4A6E6-8EB2-1667-971F-A8C63AD5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80" y="3876546"/>
            <a:ext cx="6973078" cy="132993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72009-A6D0-2116-16BE-0A90C5D9F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64" y="234186"/>
            <a:ext cx="2631233" cy="779196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4927F7C-12B9-3C24-6775-616B468FF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6303963"/>
            <a:ext cx="5492750" cy="401637"/>
          </a:xfrm>
        </p:spPr>
        <p:txBody>
          <a:bodyPr anchor="b">
            <a:normAutofit/>
          </a:bodyPr>
          <a:lstStyle>
            <a:lvl1pPr marL="0" indent="0">
              <a:buNone/>
              <a:defRPr sz="1400" spc="1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DF741-B1DE-FCAD-322B-30CC32964C64}"/>
              </a:ext>
            </a:extLst>
          </p:cNvPr>
          <p:cNvSpPr txBox="1"/>
          <p:nvPr userDrawn="1"/>
        </p:nvSpPr>
        <p:spPr>
          <a:xfrm>
            <a:off x="8245016" y="6336268"/>
            <a:ext cx="365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spc="180" baseline="0" dirty="0">
                <a:solidFill>
                  <a:schemeClr val="accent5"/>
                </a:solidFill>
                <a:latin typeface="DM Sans" pitchFamily="2" charset="77"/>
              </a:rPr>
              <a:t>biomodal.com</a:t>
            </a:r>
          </a:p>
        </p:txBody>
      </p:sp>
    </p:spTree>
    <p:extLst>
      <p:ext uri="{BB962C8B-B14F-4D97-AF65-F5344CB8AC3E}">
        <p14:creationId xmlns:p14="http://schemas.microsoft.com/office/powerpoint/2010/main" val="12917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A36139-FE61-048A-83AB-5E76687B0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60423" cy="6896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883A4-A780-900B-BE79-B916ABB0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80" y="1182786"/>
            <a:ext cx="6973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4A6E6-8EB2-1667-971F-A8C63AD5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80" y="4121535"/>
            <a:ext cx="6973078" cy="132993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282953-5EDF-E15E-4387-1A800FFCE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6303963"/>
            <a:ext cx="5492750" cy="401637"/>
          </a:xfrm>
        </p:spPr>
        <p:txBody>
          <a:bodyPr anchor="b">
            <a:normAutofit/>
          </a:bodyPr>
          <a:lstStyle>
            <a:lvl1pPr marL="0" indent="0">
              <a:buNone/>
              <a:defRPr sz="1400" spc="18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72110-1397-3CFF-AB63-396F789975E0}"/>
              </a:ext>
            </a:extLst>
          </p:cNvPr>
          <p:cNvSpPr txBox="1"/>
          <p:nvPr userDrawn="1"/>
        </p:nvSpPr>
        <p:spPr>
          <a:xfrm>
            <a:off x="8245016" y="6336268"/>
            <a:ext cx="365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spc="180" baseline="0" dirty="0">
                <a:solidFill>
                  <a:schemeClr val="accent5"/>
                </a:solidFill>
                <a:latin typeface="DM Sans" pitchFamily="2" charset="77"/>
              </a:rPr>
              <a:t>biomodal.com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772009-A6D0-2116-16BE-0A90C5D9F3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64" y="234186"/>
            <a:ext cx="2631233" cy="7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2341B1E-B85A-6AB2-A3F9-7D0EB6BFD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283" y="1315453"/>
            <a:ext cx="8109754" cy="4341276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35917" cy="8300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E669B-D5F3-968D-A2B6-AB9A842D3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D793C12-6CBE-371F-E0BB-79409FCF40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H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41B1E-B85A-6AB2-A3F9-7D0EB6BFD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12192001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35917" cy="8300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E669B-D5F3-968D-A2B6-AB9A842D3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A19A3A-F19D-F045-D0D4-8B6CC81A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283" y="1315453"/>
            <a:ext cx="8109754" cy="4341276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A03232-1889-274A-B3FD-6A5FC2B75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35917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B578E9-2D94-2784-91DA-42B0BD59B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E669B-D5F3-968D-A2B6-AB9A842D3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2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816221"/>
            <a:ext cx="11562080" cy="43607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35917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B578E9-2D94-2784-91DA-42B0BD59B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E669B-D5F3-968D-A2B6-AB9A842D3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BFF02DE-099F-1EBE-C266-4B160EF5BB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3462" y="1309353"/>
            <a:ext cx="11562080" cy="392654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DM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78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9F7BC-CB3A-089A-9E97-A303CA25D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67"/>
          <a:stretch/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9B37-E984-7032-5C25-DD1524E4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96A-65EF-F653-5015-3933D69E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C9DC43-ABE0-1D50-808E-2CBEA79E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9840188" cy="8300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2B09892-D994-206F-4B85-AFD3E0ABF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38" y="6465726"/>
            <a:ext cx="10115550" cy="239874"/>
          </a:xfrm>
        </p:spPr>
        <p:txBody>
          <a:bodyPr anchor="b">
            <a:spAutoFit/>
          </a:bodyPr>
          <a:lstStyle>
            <a:lvl1pPr marL="120650" indent="-120650">
              <a:buClrTx/>
              <a:buFont typeface="+mj-lt"/>
              <a:buAutoNum type="arabicPeriod"/>
              <a:tabLst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792A3C-3F63-7D8D-183C-F3280EB839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52" y="244810"/>
            <a:ext cx="1743301" cy="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E622E-9D44-AB87-A71E-94F80C93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6"/>
            <a:ext cx="11562080" cy="830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8462D-27F6-C984-5340-C044EBC1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120" y="1315453"/>
            <a:ext cx="11562080" cy="4861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C2817-6948-A71E-D2C3-B3C33A2DC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0512" y="6356350"/>
            <a:ext cx="9466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5538E6-33B3-4F4F-BBAF-B8BBA29C6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68" r:id="rId5"/>
    <p:sldLayoutId id="2147483669" r:id="rId6"/>
    <p:sldLayoutId id="2147483650" r:id="rId7"/>
    <p:sldLayoutId id="2147483672" r:id="rId8"/>
    <p:sldLayoutId id="2147483661" r:id="rId9"/>
    <p:sldLayoutId id="2147483662" r:id="rId10"/>
    <p:sldLayoutId id="2147483663" r:id="rId11"/>
    <p:sldLayoutId id="2147483673" r:id="rId12"/>
    <p:sldLayoutId id="2147483665" r:id="rId13"/>
    <p:sldLayoutId id="2147483670" r:id="rId14"/>
    <p:sldLayoutId id="2147483651" r:id="rId15"/>
    <p:sldLayoutId id="2147483664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71" r:id="rId23"/>
    <p:sldLayoutId id="2147483674" r:id="rId24"/>
    <p:sldLayoutId id="2147483675" r:id="rId25"/>
    <p:sldLayoutId id="2147483666" r:id="rId26"/>
    <p:sldLayoutId id="214748366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DM Sans" pitchFamily="2" charset="77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5494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816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8ABE65-13BE-258D-862E-402E38259B8B}"/>
              </a:ext>
            </a:extLst>
          </p:cNvPr>
          <p:cNvSpPr/>
          <p:nvPr/>
        </p:nvSpPr>
        <p:spPr>
          <a:xfrm>
            <a:off x="4984500" y="-2374"/>
            <a:ext cx="7207500" cy="6860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C4E1B-FDF0-7955-890E-A1635748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3256F84-F5B5-0873-9010-D102FF714EC6}"/>
              </a:ext>
            </a:extLst>
          </p:cNvPr>
          <p:cNvSpPr txBox="1">
            <a:spLocks/>
          </p:cNvSpPr>
          <p:nvPr/>
        </p:nvSpPr>
        <p:spPr>
          <a:xfrm>
            <a:off x="141853" y="302173"/>
            <a:ext cx="5009845" cy="83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DM Sans" pitchFamily="2" charset="77"/>
                <a:ea typeface="+mj-ea"/>
                <a:cs typeface="+mj-cs"/>
              </a:defRPr>
            </a:lvl1pPr>
          </a:lstStyle>
          <a:p>
            <a:r>
              <a:rPr lang="en-US" sz="1800" dirty="0"/>
              <a:t>Obtaining genetic &amp; epigenetic data simultaneously with duet multiomics solution +</a:t>
            </a:r>
            <a:r>
              <a:rPr lang="en-US" sz="1800" dirty="0" err="1"/>
              <a:t>modC</a:t>
            </a:r>
            <a:r>
              <a:rPr lang="en-US" sz="1800" dirty="0"/>
              <a:t>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8D1F032-D935-6014-963E-C5C42834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36" y="1844090"/>
            <a:ext cx="4384164" cy="486151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5868F"/>
                </a:solidFill>
              </a:rPr>
              <a:t>Move beyond the limitations of A-C-G-T genetic sequencing.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dirty="0"/>
              <a:t>Our two-base coded biochemistry and novel bioinformatic software reveals precise methylation information in context, combining epigenetic and genetic data in a single, highly accurate readout.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5868F"/>
                </a:solidFill>
              </a:rPr>
              <a:t>Here’s how five letter sequencing works.</a:t>
            </a:r>
          </a:p>
          <a:p>
            <a:pPr marL="0" indent="0">
              <a:buNone/>
            </a:pPr>
            <a:endParaRPr lang="en-US" sz="1600" dirty="0">
              <a:solidFill>
                <a:srgbClr val="05868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99C4F-99E7-BE1E-1866-10FFBFB6F712}"/>
              </a:ext>
            </a:extLst>
          </p:cNvPr>
          <p:cNvSpPr txBox="1"/>
          <p:nvPr/>
        </p:nvSpPr>
        <p:spPr>
          <a:xfrm>
            <a:off x="5370872" y="1456501"/>
            <a:ext cx="2788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effectLst/>
                <a:latin typeface="+mj-lt"/>
              </a:rPr>
              <a:t>Hairpin adapters and replication</a:t>
            </a:r>
          </a:p>
          <a:p>
            <a:endParaRPr lang="en-US" sz="1400" dirty="0">
              <a:solidFill>
                <a:srgbClr val="FFFFFF"/>
              </a:solidFill>
              <a:effectLst/>
              <a:latin typeface="+mj-lt"/>
            </a:endParaRPr>
          </a:p>
          <a:p>
            <a:r>
              <a:rPr lang="en-US" sz="1000" dirty="0">
                <a:solidFill>
                  <a:srgbClr val="FFFFFF"/>
                </a:solidFill>
                <a:effectLst/>
              </a:rPr>
              <a:t>DNA fragments are connected with hairpin adapters. Then the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antisense strand is replicated and replaced with the copy strand before adding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sequencing adapters.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2B48D2D9-FECE-8EE2-FEE0-A06C68D8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24" y="1024172"/>
            <a:ext cx="3238647" cy="22635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757DB2-156C-4DC0-E4DE-1E0C0DF9B517}"/>
              </a:ext>
            </a:extLst>
          </p:cNvPr>
          <p:cNvSpPr txBox="1"/>
          <p:nvPr/>
        </p:nvSpPr>
        <p:spPr>
          <a:xfrm>
            <a:off x="5370872" y="4317714"/>
            <a:ext cx="27885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</a:rPr>
              <a:t>Protecting modified cytosines,</a:t>
            </a:r>
          </a:p>
          <a:p>
            <a:r>
              <a:rPr lang="en-US" sz="1200" b="1" dirty="0">
                <a:solidFill>
                  <a:schemeClr val="bg1"/>
                </a:solidFill>
                <a:effectLst/>
              </a:rPr>
              <a:t>then deamination</a:t>
            </a:r>
          </a:p>
          <a:p>
            <a:endParaRPr lang="en-US" sz="1000" dirty="0">
              <a:solidFill>
                <a:schemeClr val="bg1"/>
              </a:solidFill>
              <a:effectLst/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Enzymatically protecting methylated cytosines, then deaminating unprotected C to U clearly distinguishes modified from unmodified 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27AA4A83-D7EF-E22A-3904-5292FD58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89" y="4082140"/>
            <a:ext cx="3214524" cy="1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8ABE65-13BE-258D-862E-402E38259B8B}"/>
              </a:ext>
            </a:extLst>
          </p:cNvPr>
          <p:cNvSpPr/>
          <p:nvPr/>
        </p:nvSpPr>
        <p:spPr>
          <a:xfrm>
            <a:off x="4984500" y="9200"/>
            <a:ext cx="7207500" cy="6860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C4E1B-FDF0-7955-890E-A1635748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38E6-33B3-4F4F-BBAF-B8BBA29C62B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3256F84-F5B5-0873-9010-D102FF714EC6}"/>
              </a:ext>
            </a:extLst>
          </p:cNvPr>
          <p:cNvSpPr txBox="1">
            <a:spLocks/>
          </p:cNvSpPr>
          <p:nvPr/>
        </p:nvSpPr>
        <p:spPr>
          <a:xfrm>
            <a:off x="141853" y="302173"/>
            <a:ext cx="5009845" cy="83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DM Sans" pitchFamily="2" charset="77"/>
                <a:ea typeface="+mj-ea"/>
                <a:cs typeface="+mj-cs"/>
              </a:defRPr>
            </a:lvl1pPr>
          </a:lstStyle>
          <a:p>
            <a:r>
              <a:rPr lang="en-US" sz="1800" dirty="0"/>
              <a:t>Obtaining genetic &amp; epigenetic data simultaneously with duet multiomics solution +</a:t>
            </a:r>
            <a:r>
              <a:rPr lang="en-US" sz="1800" dirty="0" err="1"/>
              <a:t>modC</a:t>
            </a:r>
            <a:r>
              <a:rPr lang="en-US" sz="1800" dirty="0"/>
              <a:t>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8D1F032-D935-6014-963E-C5C42834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36" y="1844090"/>
            <a:ext cx="4384164" cy="48615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6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20" normalizeH="0" baseline="0" noProof="0" dirty="0">
                <a:ln>
                  <a:noFill/>
                </a:ln>
                <a:solidFill>
                  <a:srgbClr val="05868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Move beyond the limitations of A-C-G-T genetic sequencing.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68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20" normalizeH="0" baseline="0" noProof="0" dirty="0">
              <a:ln>
                <a:noFill/>
              </a:ln>
              <a:solidFill>
                <a:srgbClr val="003B49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6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" normalizeH="0" baseline="0" noProof="0" dirty="0">
                <a:ln>
                  <a:noFill/>
                </a:ln>
                <a:solidFill>
                  <a:srgbClr val="003B49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Our two-base coded biochemistry and novel bioinformatic software reveals precise methylation information in context, combining epigenetic and genetic data in a single, highly accurate readout.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68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20" normalizeH="0" baseline="0" noProof="0" dirty="0">
              <a:ln>
                <a:noFill/>
              </a:ln>
              <a:solidFill>
                <a:srgbClr val="003B49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86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20" normalizeH="0" baseline="0" noProof="0" dirty="0">
                <a:ln>
                  <a:noFill/>
                </a:ln>
                <a:solidFill>
                  <a:srgbClr val="05868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Here’s how five letter sequencing works.</a:t>
            </a:r>
          </a:p>
          <a:p>
            <a:pPr marL="0" indent="0">
              <a:buNone/>
            </a:pPr>
            <a:endParaRPr lang="en-US" sz="1600" dirty="0">
              <a:solidFill>
                <a:srgbClr val="05868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99C4F-99E7-BE1E-1866-10FFBFB6F712}"/>
              </a:ext>
            </a:extLst>
          </p:cNvPr>
          <p:cNvSpPr txBox="1"/>
          <p:nvPr/>
        </p:nvSpPr>
        <p:spPr>
          <a:xfrm>
            <a:off x="5364549" y="4008872"/>
            <a:ext cx="27885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effectLst/>
                <a:latin typeface="+mj-lt"/>
              </a:rPr>
              <a:t>Decoding and simultaneous read</a:t>
            </a:r>
          </a:p>
          <a:p>
            <a:endParaRPr lang="en-US" sz="12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000" dirty="0">
                <a:solidFill>
                  <a:srgbClr val="FFFFFF"/>
                </a:solidFill>
                <a:effectLst/>
              </a:rPr>
              <a:t>PCR and sequencing errors are automatically suppressed by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the two-base readout. This also enables simultaneous detection of genetic base and methylation status at each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position.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178FC12-5248-A988-4465-D71AA77B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250" y="3228038"/>
            <a:ext cx="3046233" cy="2888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176C2A-98D7-2E5F-4E2A-60903646DE16}"/>
              </a:ext>
            </a:extLst>
          </p:cNvPr>
          <p:cNvSpPr txBox="1"/>
          <p:nvPr/>
        </p:nvSpPr>
        <p:spPr>
          <a:xfrm>
            <a:off x="5364549" y="1181718"/>
            <a:ext cx="27885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effectLst/>
                <a:latin typeface="+mj-lt"/>
              </a:rPr>
              <a:t>Paired-end reading and base</a:t>
            </a:r>
          </a:p>
          <a:p>
            <a:r>
              <a:rPr lang="en-US" sz="1200" b="1" dirty="0">
                <a:solidFill>
                  <a:srgbClr val="FFFFFF"/>
                </a:solidFill>
                <a:effectLst/>
                <a:latin typeface="+mj-lt"/>
              </a:rPr>
              <a:t>calling</a:t>
            </a:r>
          </a:p>
          <a:p>
            <a:endParaRPr lang="en-US" sz="1000" dirty="0">
              <a:solidFill>
                <a:srgbClr val="FFFFFF"/>
              </a:solidFill>
              <a:effectLst/>
            </a:endParaRPr>
          </a:p>
          <a:p>
            <a:r>
              <a:rPr lang="en-US" sz="1000" dirty="0">
                <a:solidFill>
                  <a:srgbClr val="FFFFFF"/>
                </a:solidFill>
                <a:effectLst/>
              </a:rPr>
              <a:t>The hairpin is opened for sequencing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and read from both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ends. The two reads are then integrated, with 2-letter bases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>
                <a:solidFill>
                  <a:srgbClr val="FFFFFF"/>
                </a:solidFill>
                <a:effectLst/>
              </a:rPr>
              <a:t>resolved into A, C, modC, G or T.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FBEC23-5F8E-E2BA-0D42-BCBB2B13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243" y="840276"/>
            <a:ext cx="1936245" cy="18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modal Color Palette">
      <a:dk1>
        <a:srgbClr val="003B49"/>
      </a:dk1>
      <a:lt1>
        <a:srgbClr val="FFFFFF"/>
      </a:lt1>
      <a:dk2>
        <a:srgbClr val="05868E"/>
      </a:dk2>
      <a:lt2>
        <a:srgbClr val="9CDBD9"/>
      </a:lt2>
      <a:accent1>
        <a:srgbClr val="05868E"/>
      </a:accent1>
      <a:accent2>
        <a:srgbClr val="57A7AE"/>
      </a:accent2>
      <a:accent3>
        <a:srgbClr val="9CDAD9"/>
      </a:accent3>
      <a:accent4>
        <a:srgbClr val="003A48"/>
      </a:accent4>
      <a:accent5>
        <a:srgbClr val="C0DF16"/>
      </a:accent5>
      <a:accent6>
        <a:srgbClr val="F87C56"/>
      </a:accent6>
      <a:hlink>
        <a:srgbClr val="05868E"/>
      </a:hlink>
      <a:folHlink>
        <a:srgbClr val="05868E"/>
      </a:folHlink>
    </a:clrScheme>
    <a:fontScheme name="Test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E9C8EAE021214F87333683BB4BFFA1" ma:contentTypeVersion="15" ma:contentTypeDescription="Create a new document." ma:contentTypeScope="" ma:versionID="c1aa6002c833ff3817dd147a0799e9ef">
  <xsd:schema xmlns:xsd="http://www.w3.org/2001/XMLSchema" xmlns:xs="http://www.w3.org/2001/XMLSchema" xmlns:p="http://schemas.microsoft.com/office/2006/metadata/properties" xmlns:ns2="f8fb2132-0bd9-4502-920d-01409e727658" xmlns:ns3="2112765c-fd2e-4bd7-b1d0-6437a98283c6" targetNamespace="http://schemas.microsoft.com/office/2006/metadata/properties" ma:root="true" ma:fieldsID="e6f02fad1e8d43760bfc95a11269504a" ns2:_="" ns3:_="">
    <xsd:import namespace="f8fb2132-0bd9-4502-920d-01409e727658"/>
    <xsd:import namespace="2112765c-fd2e-4bd7-b1d0-6437a9828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b2132-0bd9-4502-920d-01409e727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440ff4-3938-4a04-8f4f-f89a4dfa1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2765c-fd2e-4bd7-b1d0-6437a982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f76e30-5394-46ef-b36c-818eb51e6873}" ma:internalName="TaxCatchAll" ma:showField="CatchAllData" ma:web="2112765c-fd2e-4bd7-b1d0-6437a9828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fb2132-0bd9-4502-920d-01409e727658">
      <Terms xmlns="http://schemas.microsoft.com/office/infopath/2007/PartnerControls"/>
    </lcf76f155ced4ddcb4097134ff3c332f>
    <TaxCatchAll xmlns="2112765c-fd2e-4bd7-b1d0-6437a98283c6" xsi:nil="true"/>
  </documentManagement>
</p:properties>
</file>

<file path=customXml/itemProps1.xml><?xml version="1.0" encoding="utf-8"?>
<ds:datastoreItem xmlns:ds="http://schemas.openxmlformats.org/officeDocument/2006/customXml" ds:itemID="{5F10134F-EF1C-46FA-B171-D28E4392C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b2132-0bd9-4502-920d-01409e727658"/>
    <ds:schemaRef ds:uri="2112765c-fd2e-4bd7-b1d0-6437a9828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A58A95-5260-473F-B31B-171B3F8A21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602A5-31A2-465E-AC8B-82E9437D7E6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2112765c-fd2e-4bd7-b1d0-6437a98283c6"/>
    <ds:schemaRef ds:uri="http://schemas.microsoft.com/office/2006/metadata/properties"/>
    <ds:schemaRef ds:uri="http://schemas.microsoft.com/office/infopath/2007/PartnerControls"/>
    <ds:schemaRef ds:uri="f8fb2132-0bd9-4502-920d-01409e72765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240</Words>
  <Application>Microsoft Macintosh PowerPoint</Application>
  <PresentationFormat>Widescreen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DM Sans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biology in  every mode</dc:title>
  <dc:creator>Rachel Poage</dc:creator>
  <cp:lastModifiedBy>Donna McDade Walker</cp:lastModifiedBy>
  <cp:revision>29</cp:revision>
  <dcterms:created xsi:type="dcterms:W3CDTF">2023-02-28T18:21:53Z</dcterms:created>
  <dcterms:modified xsi:type="dcterms:W3CDTF">2023-05-05T14:47:02Z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0x0101000AE9C8EAE021214F87333683BB4BFFA1</vt:lpwstr>
  </property>
</Properties>
</file>